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362" r:id="rId6"/>
    <p:sldId id="363" r:id="rId7"/>
    <p:sldId id="364" r:id="rId8"/>
    <p:sldId id="258" r:id="rId9"/>
    <p:sldId id="357" r:id="rId10"/>
    <p:sldId id="298" r:id="rId11"/>
    <p:sldId id="280" r:id="rId12"/>
    <p:sldId id="272" r:id="rId13"/>
    <p:sldId id="266" r:id="rId14"/>
    <p:sldId id="274" r:id="rId15"/>
    <p:sldId id="278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A6EC6-471A-4FD9-90C2-324DE28DF0DD}" v="1" dt="2021-03-10T21:02:45.643"/>
    <p1510:client id="{B032B715-309F-4796-BB8A-AA32A3BF78B6}" v="2" dt="2021-03-10T21:06:35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12" autoAdjust="0"/>
    <p:restoredTop sz="70580" autoAdjust="0"/>
  </p:normalViewPr>
  <p:slideViewPr>
    <p:cSldViewPr snapToGrid="0">
      <p:cViewPr varScale="1">
        <p:scale>
          <a:sx n="44" d="100"/>
          <a:sy n="44" d="100"/>
        </p:scale>
        <p:origin x="50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ey, Caroline (Crocoll)" userId="4d386e0e-762a-4975-b3ea-6e24684862d1" providerId="ADAL" clId="{7C4A6EC6-471A-4FD9-90C2-324DE28DF0DD}"/>
    <pc:docChg chg="modSld">
      <pc:chgData name="Henney, Caroline (Crocoll)" userId="4d386e0e-762a-4975-b3ea-6e24684862d1" providerId="ADAL" clId="{7C4A6EC6-471A-4FD9-90C2-324DE28DF0DD}" dt="2021-03-10T21:02:48.975" v="1" actId="14100"/>
      <pc:docMkLst>
        <pc:docMk/>
      </pc:docMkLst>
      <pc:sldChg chg="modSp mod">
        <pc:chgData name="Henney, Caroline (Crocoll)" userId="4d386e0e-762a-4975-b3ea-6e24684862d1" providerId="ADAL" clId="{7C4A6EC6-471A-4FD9-90C2-324DE28DF0DD}" dt="2021-03-10T21:02:48.975" v="1" actId="14100"/>
        <pc:sldMkLst>
          <pc:docMk/>
          <pc:sldMk cId="3872351988" sldId="364"/>
        </pc:sldMkLst>
        <pc:spChg chg="mod">
          <ac:chgData name="Henney, Caroline (Crocoll)" userId="4d386e0e-762a-4975-b3ea-6e24684862d1" providerId="ADAL" clId="{7C4A6EC6-471A-4FD9-90C2-324DE28DF0DD}" dt="2021-03-10T21:02:48.975" v="1" actId="14100"/>
          <ac:spMkLst>
            <pc:docMk/>
            <pc:sldMk cId="3872351988" sldId="364"/>
            <ac:spMk id="8" creationId="{692B2983-4B2B-4601-A8A4-98B9C925FF7C}"/>
          </ac:spMkLst>
        </pc:spChg>
      </pc:sldChg>
    </pc:docChg>
  </pc:docChgLst>
  <pc:docChgLst>
    <pc:chgData name="Ruble, Sandy" userId="8333d096-31e6-4842-8a5d-e2527a61f071" providerId="ADAL" clId="{F1AB6C7F-9756-4E9D-A826-C88C4666EA8F}"/>
    <pc:docChg chg="custSel addSld modSld">
      <pc:chgData name="Ruble, Sandy" userId="8333d096-31e6-4842-8a5d-e2527a61f071" providerId="ADAL" clId="{F1AB6C7F-9756-4E9D-A826-C88C4666EA8F}" dt="2021-03-10T20:56:18.757" v="431" actId="313"/>
      <pc:docMkLst>
        <pc:docMk/>
      </pc:docMkLst>
      <pc:sldChg chg="modSp mod">
        <pc:chgData name="Ruble, Sandy" userId="8333d096-31e6-4842-8a5d-e2527a61f071" providerId="ADAL" clId="{F1AB6C7F-9756-4E9D-A826-C88C4666EA8F}" dt="2021-03-10T20:56:18.757" v="431" actId="313"/>
        <pc:sldMkLst>
          <pc:docMk/>
          <pc:sldMk cId="1074640146" sldId="258"/>
        </pc:sldMkLst>
        <pc:spChg chg="mod">
          <ac:chgData name="Ruble, Sandy" userId="8333d096-31e6-4842-8a5d-e2527a61f071" providerId="ADAL" clId="{F1AB6C7F-9756-4E9D-A826-C88C4666EA8F}" dt="2021-03-10T20:56:18.757" v="431" actId="313"/>
          <ac:spMkLst>
            <pc:docMk/>
            <pc:sldMk cId="1074640146" sldId="258"/>
            <ac:spMk id="2" creationId="{00000000-0000-0000-0000-000000000000}"/>
          </ac:spMkLst>
        </pc:spChg>
      </pc:sldChg>
      <pc:sldChg chg="modNotesTx">
        <pc:chgData name="Ruble, Sandy" userId="8333d096-31e6-4842-8a5d-e2527a61f071" providerId="ADAL" clId="{F1AB6C7F-9756-4E9D-A826-C88C4666EA8F}" dt="2021-03-10T20:49:44.370" v="199" actId="6549"/>
        <pc:sldMkLst>
          <pc:docMk/>
          <pc:sldMk cId="1242249888" sldId="363"/>
        </pc:sldMkLst>
      </pc:sldChg>
      <pc:sldChg chg="modSp add mod">
        <pc:chgData name="Ruble, Sandy" userId="8333d096-31e6-4842-8a5d-e2527a61f071" providerId="ADAL" clId="{F1AB6C7F-9756-4E9D-A826-C88C4666EA8F}" dt="2021-03-10T20:55:44.485" v="429" actId="20577"/>
        <pc:sldMkLst>
          <pc:docMk/>
          <pc:sldMk cId="3872351988" sldId="364"/>
        </pc:sldMkLst>
        <pc:spChg chg="mod">
          <ac:chgData name="Ruble, Sandy" userId="8333d096-31e6-4842-8a5d-e2527a61f071" providerId="ADAL" clId="{F1AB6C7F-9756-4E9D-A826-C88C4666EA8F}" dt="2021-03-10T20:55:22.117" v="424" actId="20577"/>
          <ac:spMkLst>
            <pc:docMk/>
            <pc:sldMk cId="3872351988" sldId="364"/>
            <ac:spMk id="2" creationId="{00000000-0000-0000-0000-000000000000}"/>
          </ac:spMkLst>
        </pc:spChg>
        <pc:spChg chg="mod">
          <ac:chgData name="Ruble, Sandy" userId="8333d096-31e6-4842-8a5d-e2527a61f071" providerId="ADAL" clId="{F1AB6C7F-9756-4E9D-A826-C88C4666EA8F}" dt="2021-03-10T20:43:26.525" v="36" actId="1076"/>
          <ac:spMkLst>
            <pc:docMk/>
            <pc:sldMk cId="3872351988" sldId="364"/>
            <ac:spMk id="7" creationId="{A86EEB0F-5549-44E3-B35B-A5D3A5AAC8B4}"/>
          </ac:spMkLst>
        </pc:spChg>
        <pc:spChg chg="mod">
          <ac:chgData name="Ruble, Sandy" userId="8333d096-31e6-4842-8a5d-e2527a61f071" providerId="ADAL" clId="{F1AB6C7F-9756-4E9D-A826-C88C4666EA8F}" dt="2021-03-10T20:55:44.485" v="429" actId="20577"/>
          <ac:spMkLst>
            <pc:docMk/>
            <pc:sldMk cId="3872351988" sldId="364"/>
            <ac:spMk id="8" creationId="{692B2983-4B2B-4601-A8A4-98B9C925FF7C}"/>
          </ac:spMkLst>
        </pc:spChg>
      </pc:sldChg>
    </pc:docChg>
  </pc:docChgLst>
  <pc:docChgLst>
    <pc:chgData name="Henney, Caroline (Crocoll)" userId="4d386e0e-762a-4975-b3ea-6e24684862d1" providerId="ADAL" clId="{B032B715-309F-4796-BB8A-AA32A3BF78B6}"/>
    <pc:docChg chg="undo custSel modSld">
      <pc:chgData name="Henney, Caroline (Crocoll)" userId="4d386e0e-762a-4975-b3ea-6e24684862d1" providerId="ADAL" clId="{B032B715-309F-4796-BB8A-AA32A3BF78B6}" dt="2021-03-10T21:06:52.004" v="7" actId="20577"/>
      <pc:docMkLst>
        <pc:docMk/>
      </pc:docMkLst>
      <pc:sldChg chg="modNotesTx">
        <pc:chgData name="Henney, Caroline (Crocoll)" userId="4d386e0e-762a-4975-b3ea-6e24684862d1" providerId="ADAL" clId="{B032B715-309F-4796-BB8A-AA32A3BF78B6}" dt="2021-03-10T21:06:52.004" v="7" actId="20577"/>
        <pc:sldMkLst>
          <pc:docMk/>
          <pc:sldMk cId="3984653820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6564D-E037-4961-BE6E-68C507CF1D0D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DEE36-245D-49C8-BFDF-495B6D27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over a century since its creation, the nationwide Cooperative Extension System’s educational and outreach network has made significant contributions to American agriculture, communities and quality of life — particularly in rural areas.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EE36-245D-49C8-BFDF-495B6D2704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 </a:t>
            </a:r>
            <a:r>
              <a:rPr lang="en-US" altLang="en-US" sz="1200" b="1" dirty="0"/>
              <a:t>Smith–Lever Act of 1914</a:t>
            </a:r>
            <a:r>
              <a:rPr lang="en-US" altLang="en-US" sz="1200" dirty="0"/>
              <a:t> established a system of Cooperative Extension Services, connected to the land-grant colleges and universities, in order to inform people about current research developments in agriculture, home and family life, public policy/government, economic development and 4-H. The legislation helped farmers and rural families learn new agricultural techniques, food preservation, and economics by the introduction of home instruction and demonstrations.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EE36-245D-49C8-BFDF-495B6D270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3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EE36-245D-49C8-BFDF-495B6D270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EE36-245D-49C8-BFDF-495B6D270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2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EE36-245D-49C8-BFDF-495B6D270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4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Extension plays a significant role in non-formal educational outreach across the Nation and beyond in rural, urban, and suburban settings. With its unprecedented reach — an office in or near most of the nation's 3,000+ counties — Extension Agents and Educators help farmers and ranchers achieve greater success, assist families with nutrition and healthy living, and prepare today’s youth to become the leaders of tomorrow. </a:t>
            </a:r>
          </a:p>
          <a:p>
            <a:endParaRPr lang="en-US" dirty="0"/>
          </a:p>
          <a:p>
            <a:r>
              <a:rPr lang="en-US" dirty="0"/>
              <a:t>Through a strong USDA partnership and federal, state and local funding, this vast public/private partnership enhances the reach, diversity, equity and inclusion of this extensive network of outreach education and engagement, serving as a trusted resource for youth, families, farms and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DEE36-245D-49C8-BFDF-495B6D270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92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Land-grant university system, original 1862 legislation providing funding for land-grant universities, 1890 legislation providing funding for Historically Black Universities, and 1994 legislation which funded Native Colleges and Universities.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EE36-245D-49C8-BFDF-495B6D270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9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vast System of non-formal educational outreach meets the needs of people and communities, where they are</a:t>
            </a:r>
            <a:r>
              <a:rPr lang="en-US"/>
              <a:t>. </a:t>
            </a:r>
          </a:p>
          <a:p>
            <a:endParaRPr lang="en-US" dirty="0"/>
          </a:p>
          <a:p>
            <a:r>
              <a:rPr lang="en-US" dirty="0"/>
              <a:t>The Cooperative Extension System of tomorrow will continue to respond and adapt to an ever-changing technological, environmental, and community landscape to bring the latest science-based information and outreach education to people across the nation and beyond.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DEE36-245D-49C8-BFDF-495B6D2704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1555-9D5E-4D68-932A-FE12EB454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B367D-3309-42A4-9295-7B400B1BA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EC2CD-8B03-4FFF-9572-FFC5AB30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7EF08-CF0E-4804-9CB9-0EE6E7DD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ECFB-892F-4E14-AC19-1A7A7551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C27-30E8-453C-8B9E-C3E6A026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8A303-CAFA-4EC0-9128-D7C77C16B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4184-5479-40E3-8D35-E377D8A8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DC13-6B15-43A4-A66A-2C14766F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BBC7-641F-4111-B500-6FA7A33F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7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B1CFE-5422-45A2-B92E-468D525DF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4739A-7598-4DAF-841E-D8308AE52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7AEF6-417D-4066-A08F-3F50581D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477C-CB1E-4E3F-A424-A2147015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4F4DB-4EB6-4156-AF1F-880DA5F7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8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6979-16AC-4ED5-A7AF-6DB435CC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6943-7677-4C89-85D6-0AF6C2214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2889-C601-430F-A926-F5D746E2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D4681-7FF7-46C1-BD66-448D77DC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48FEF-7A5A-499A-AD45-D0123220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2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E8BC-A491-479D-95FB-2B1480B8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192F-8FE2-4FD6-83B3-F4936C85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AD0C9-55FC-4789-9E17-84613303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1003-53B0-4F03-9C21-29E1D354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3F288-7768-40FF-8452-0CEA53B1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18B-81AB-4888-9763-9D5656D8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FE48-E281-43DF-B36F-D6CA5EEAB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AAFE7-653A-4ED2-9D19-7BFCCF59A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807A9-BCA3-49D7-B44F-F98A509D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735A8-8DF0-419A-9255-0F006C1E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A4238-013D-46D5-9922-C72B1F3E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754C-3ED2-4F90-B7E2-B1CAB1FB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BD530-DCFB-491E-AADE-995EC30A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4811E-CDAA-4AC6-8EDE-8E4B222D9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9D49B-13E8-4138-9A85-9837573C0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F3A9C-89B9-4380-AD4E-703C8D5DA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6ED3B-B753-4E2A-A07A-BFCC6C3E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56789-DC4C-4B9A-8B08-7935C825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16F50-5BEC-4B53-A5F5-06DE9E63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8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DC95-9E19-4B36-A6AB-C0E1AD1E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39190-046B-45E3-91E0-D71E6D32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A497F-82C4-424D-B25B-34A88E1C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0516F-3DA8-4980-806C-0E9FE92F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6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108B6-5CE7-457B-81F2-5428E6D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C9438-74C3-4BC3-88F5-12C214D1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DFB8-6E1D-4070-95B8-DD8695D3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7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A1E7-010B-4C5B-A02B-E0A9C864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B134B-5A17-4B34-8429-8CB2EB09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B1F04-EBDE-4B0A-B8B8-547AE0BAF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BF992-7AC9-440C-959B-73A8EE37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8B776-3A51-42E6-8C50-F86D7DA8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EE048-633E-461B-8F54-F7CC66F6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3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5E53-5435-4EEF-9D43-CC87E6A9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9E96A-BBB9-4971-B545-1E1A6B384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C39EC-70E5-41AC-A144-63D4D14AE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8D13D-20D7-4E91-89BF-056B214A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3A19E-5BF1-42CD-8C59-7A41EA73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B3BCA-01A1-40E6-B591-66F6079B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5A057-9D86-465B-BB6A-F6F71126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91E7-8934-4D77-8854-16D16C54E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816E-F776-4704-BF8E-1DE17CBD1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13BC-C456-4DD0-9FCF-7E75902713D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DCA5-3979-4129-ADC2-A58441634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702C-02DB-42BD-BA7D-E00D183BF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24E5-FD78-472D-B0E2-D5FD392C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ism.com/australia-to-field-test-rancher-robot-that-monitors-animal-health-and-well-being/" TargetMode="External"/><Relationship Id="rId13" Type="http://schemas.openxmlformats.org/officeDocument/2006/relationships/image" Target="../media/image2.jp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12" Type="http://schemas.openxmlformats.org/officeDocument/2006/relationships/hyperlink" Target="http://feetoftheshepherd.blogspot.com/2010/09/happy-people-need-jesus-too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acklistednews.com/article/69156/americas-urbanrural-divide.html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0" Type="http://schemas.openxmlformats.org/officeDocument/2006/relationships/hyperlink" Target="http://www.htxt.co.za/2014/06/24/innovation-hub-wants-to-bring-science-and-technology-to-the-youth/" TargetMode="External"/><Relationship Id="rId4" Type="http://schemas.openxmlformats.org/officeDocument/2006/relationships/hyperlink" Target="https://policyoptions.irpp.org/magazines/december-2019/the-problem-with-personalized-health-information/" TargetMode="External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.jp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7608D4-8D3D-4BD8-971E-9608C10AA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4526" y="2186664"/>
            <a:ext cx="6261279" cy="2968581"/>
          </a:xfrm>
        </p:spPr>
        <p:txBody>
          <a:bodyPr anchor="b">
            <a:noAutofit/>
          </a:bodyPr>
          <a:lstStyle/>
          <a:p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Delivering Practical Knowledge, Backed by Leading-Edge Research </a:t>
            </a:r>
            <a:b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than a Century </a:t>
            </a:r>
            <a:b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D10158-561B-4AF2-98AB-0D14F8C80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1" y="5504670"/>
            <a:ext cx="7162804" cy="52322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Extension Committee on Organization and Policy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8557D-0ED5-45E3-9FA3-34EB041FA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5" y="1935128"/>
            <a:ext cx="4768969" cy="14068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495464-327C-4908-83C1-E7A11C8CC6B4}"/>
              </a:ext>
            </a:extLst>
          </p:cNvPr>
          <p:cNvSpPr txBox="1"/>
          <p:nvPr/>
        </p:nvSpPr>
        <p:spPr>
          <a:xfrm>
            <a:off x="4346624" y="6244628"/>
            <a:ext cx="7328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The Cooperative Extension System/ECOP National Office is headquartered in Washington, DC </a:t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at the Association of Public and Land-grant Universities (APLU)</a:t>
            </a:r>
          </a:p>
        </p:txBody>
      </p:sp>
    </p:spTree>
    <p:extLst>
      <p:ext uri="{BB962C8B-B14F-4D97-AF65-F5344CB8AC3E}">
        <p14:creationId xmlns:p14="http://schemas.microsoft.com/office/powerpoint/2010/main" val="32648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61946" y="1115849"/>
            <a:ext cx="8153401" cy="933080"/>
            <a:chOff x="575731" y="2120964"/>
            <a:chExt cx="8153401" cy="933080"/>
          </a:xfrm>
        </p:grpSpPr>
        <p:pic>
          <p:nvPicPr>
            <p:cNvPr id="8" name="Picture 7" descr="Today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31" y="2120964"/>
              <a:ext cx="1146278" cy="8264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01232" y="2346158"/>
              <a:ext cx="7327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</a:t>
              </a:r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modern Extension programs are still promoting healthy </a:t>
              </a:r>
            </a:p>
            <a:p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  lifestyles and families through food safety, as well as: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87447" y="2305615"/>
            <a:ext cx="607712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Times"/>
                <a:cs typeface="Times"/>
              </a:rPr>
              <a:t> </a:t>
            </a:r>
            <a:r>
              <a:rPr lang="en-US" sz="2000" dirty="0">
                <a:latin typeface="Times"/>
                <a:cs typeface="Times"/>
              </a:rPr>
              <a:t>Health &amp; nutrition education for limited 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  resource groups, or those with chronic illnesses.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Money management techniques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Relationship and parenting skills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4-H and positive youth development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Successful aging education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Childcare provider training</a:t>
            </a:r>
          </a:p>
        </p:txBody>
      </p:sp>
    </p:spTree>
    <p:extLst>
      <p:ext uri="{BB962C8B-B14F-4D97-AF65-F5344CB8AC3E}">
        <p14:creationId xmlns:p14="http://schemas.microsoft.com/office/powerpoint/2010/main" val="105820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937340" y="1188421"/>
            <a:ext cx="6108700" cy="1240857"/>
            <a:chOff x="939812" y="2120964"/>
            <a:chExt cx="6108700" cy="1240857"/>
          </a:xfrm>
        </p:grpSpPr>
        <p:pic>
          <p:nvPicPr>
            <p:cNvPr id="8" name="Picture 7" descr="Today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812" y="2120964"/>
              <a:ext cx="1146278" cy="8264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39913" y="2346158"/>
              <a:ext cx="53085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 </a:t>
              </a:r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Extension Agents and Educators are still helping to build and revitalize our economy and communities with programs: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44865" y="2630714"/>
            <a:ext cx="64610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Helping businesses grow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Encouraging entrepreneurship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Helping communities identify marketable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6970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793663" y="1159392"/>
            <a:ext cx="4999567" cy="933080"/>
            <a:chOff x="1634057" y="2120964"/>
            <a:chExt cx="4999567" cy="933080"/>
          </a:xfrm>
        </p:grpSpPr>
        <p:pic>
          <p:nvPicPr>
            <p:cNvPr id="8" name="Picture 7" descr="Today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4057" y="2120964"/>
              <a:ext cx="1146278" cy="8264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84956" y="2346158"/>
              <a:ext cx="41486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C481D"/>
                  </a:solidFill>
                </a:rPr>
                <a:t>     </a:t>
              </a:r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Extension programs are vital</a:t>
              </a:r>
            </a:p>
            <a:p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 to current events: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44562" y="2584756"/>
            <a:ext cx="460103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Rural and Urban agriculture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Diversity, Equity, and Inclusion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Health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Economic and Workforce Development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Climate 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Broadband Access and Digital Skills </a:t>
            </a:r>
          </a:p>
          <a:p>
            <a:pPr marL="171450" indent="-1714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Positive Youth Development</a:t>
            </a:r>
          </a:p>
        </p:txBody>
      </p:sp>
    </p:spTree>
    <p:extLst>
      <p:ext uri="{BB962C8B-B14F-4D97-AF65-F5344CB8AC3E}">
        <p14:creationId xmlns:p14="http://schemas.microsoft.com/office/powerpoint/2010/main" val="7908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623696-6D99-48B6-B82A-E2C7617A8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667" r="33122" b="-2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23" name="Picture 22" descr="A picture containing sky, grass, outdoor, track&#10;&#10;Description automatically generated">
            <a:extLst>
              <a:ext uri="{FF2B5EF4-FFF2-40B4-BE49-F238E27FC236}">
                <a16:creationId xmlns:a16="http://schemas.microsoft.com/office/drawing/2014/main" id="{3F730056-7252-4C53-BAAB-461E555BBF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" b="5880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6" name="Picture 15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0D45333C-E0C8-4DD1-8D84-41613A0440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9551" r="1" b="10947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008094-8117-414C-AD0B-AD129D783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6737" r="20839" b="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9" name="Picture 18" descr="A group of people raising their hands&#10;&#10;Description automatically generated">
            <a:extLst>
              <a:ext uri="{FF2B5EF4-FFF2-40B4-BE49-F238E27FC236}">
                <a16:creationId xmlns:a16="http://schemas.microsoft.com/office/drawing/2014/main" id="{67D4FAA0-C4E7-4D34-A661-EB3F931AB4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18312" r="1" b="1107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9B06FE-A92F-4926-B984-6DBC6CB478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42" y="4725507"/>
            <a:ext cx="5638873" cy="16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5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976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Times"/>
                <a:cs typeface="Times"/>
              </a:rPr>
              <a:t>the Smith-Lever Act of 1914 went into effect, </a:t>
            </a:r>
            <a:br>
              <a:rPr lang="en-US" sz="3100" dirty="0">
                <a:latin typeface="Times"/>
                <a:cs typeface="Times"/>
              </a:rPr>
            </a:br>
            <a:r>
              <a:rPr lang="en-US" sz="3100" dirty="0">
                <a:latin typeface="Times"/>
                <a:cs typeface="Times"/>
              </a:rPr>
              <a:t>creating an educational force that would </a:t>
            </a:r>
            <a:br>
              <a:rPr lang="en-US" sz="3100" dirty="0">
                <a:latin typeface="Times"/>
                <a:cs typeface="Times"/>
              </a:rPr>
            </a:br>
            <a:r>
              <a:rPr lang="en-US" sz="3100" dirty="0">
                <a:latin typeface="Times"/>
                <a:cs typeface="Times"/>
              </a:rPr>
              <a:t>change the Nation forever: </a:t>
            </a:r>
            <a:br>
              <a:rPr lang="en-US" sz="2800" dirty="0">
                <a:latin typeface="Times"/>
                <a:cs typeface="Times"/>
              </a:rPr>
            </a:br>
            <a:endParaRPr lang="en-US" sz="2800" dirty="0">
              <a:latin typeface="Times"/>
              <a:cs typeface="Times"/>
            </a:endParaRPr>
          </a:p>
        </p:txBody>
      </p:sp>
      <p:pic>
        <p:nvPicPr>
          <p:cNvPr id="4" name="Picture 3" descr="100 Years A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960" y="1743682"/>
            <a:ext cx="521208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5795" y="4872961"/>
            <a:ext cx="7127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8000"/>
                </a:solidFill>
                <a:latin typeface="Times"/>
                <a:cs typeface="Times"/>
              </a:rPr>
              <a:t>The Cooperative Extension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0A48F-29B3-4E9F-818C-73F5BC28C012}"/>
              </a:ext>
            </a:extLst>
          </p:cNvPr>
          <p:cNvSpPr txBox="1"/>
          <p:nvPr/>
        </p:nvSpPr>
        <p:spPr>
          <a:xfrm>
            <a:off x="4659086" y="1107876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</a:p>
        </p:txBody>
      </p:sp>
      <p:pic>
        <p:nvPicPr>
          <p:cNvPr id="1026" name="Picture 2" descr="Smith-Lever Act Centennial Logo">
            <a:extLst>
              <a:ext uri="{FF2B5EF4-FFF2-40B4-BE49-F238E27FC236}">
                <a16:creationId xmlns:a16="http://schemas.microsoft.com/office/drawing/2014/main" id="{C3F204C2-2C71-4628-B1D4-E332AD54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3" y="172281"/>
            <a:ext cx="2398032" cy="23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710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Times"/>
                <a:cs typeface="Times"/>
              </a:rPr>
              <a:t>the National Agricultural Research, Education, and Teaching Policy Act of 1977 augmented the Cooperative Extension System to include Historically Black Colleges and Universities and to serve as never before </a:t>
            </a:r>
            <a:br>
              <a:rPr lang="en-US" sz="2800" dirty="0">
                <a:latin typeface="Times"/>
                <a:cs typeface="Times"/>
              </a:rPr>
            </a:br>
            <a:endParaRPr lang="en-US" sz="2800" dirty="0">
              <a:latin typeface="Times"/>
              <a:cs typeface="Tim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0A48F-29B3-4E9F-818C-73F5BC28C012}"/>
              </a:ext>
            </a:extLst>
          </p:cNvPr>
          <p:cNvSpPr txBox="1"/>
          <p:nvPr/>
        </p:nvSpPr>
        <p:spPr>
          <a:xfrm>
            <a:off x="4659086" y="1107876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EEB0F-5549-44E3-B35B-A5D3A5AAC8B4}"/>
              </a:ext>
            </a:extLst>
          </p:cNvPr>
          <p:cNvSpPr txBox="1"/>
          <p:nvPr/>
        </p:nvSpPr>
        <p:spPr>
          <a:xfrm>
            <a:off x="3496927" y="1756550"/>
            <a:ext cx="519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400" spc="100" dirty="0">
                <a:solidFill>
                  <a:srgbClr val="2F734B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Four decades ago,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B2983-4B2B-4601-A8A4-98B9C925FF7C}"/>
              </a:ext>
            </a:extLst>
          </p:cNvPr>
          <p:cNvSpPr txBox="1"/>
          <p:nvPr/>
        </p:nvSpPr>
        <p:spPr>
          <a:xfrm>
            <a:off x="2655795" y="4872961"/>
            <a:ext cx="7127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8000"/>
                </a:solidFill>
                <a:latin typeface="Times"/>
                <a:cs typeface="Times"/>
              </a:rPr>
              <a:t>historically underserved audiences</a:t>
            </a:r>
          </a:p>
        </p:txBody>
      </p:sp>
    </p:spTree>
    <p:extLst>
      <p:ext uri="{BB962C8B-B14F-4D97-AF65-F5344CB8AC3E}">
        <p14:creationId xmlns:p14="http://schemas.microsoft.com/office/powerpoint/2010/main" val="12422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906040"/>
            <a:ext cx="7772400" cy="1966921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Times"/>
                <a:cs typeface="Times"/>
              </a:rPr>
              <a:t>Congress passed a law to add Tribal Colleges and Universities to the Cooperative Extension System to reach communities of </a:t>
            </a:r>
            <a:br>
              <a:rPr lang="en-US" sz="2800" dirty="0">
                <a:latin typeface="Times"/>
                <a:cs typeface="Times"/>
              </a:rPr>
            </a:br>
            <a:endParaRPr lang="en-US" sz="2800" dirty="0">
              <a:latin typeface="Times"/>
              <a:cs typeface="Tim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0A48F-29B3-4E9F-818C-73F5BC28C012}"/>
              </a:ext>
            </a:extLst>
          </p:cNvPr>
          <p:cNvSpPr txBox="1"/>
          <p:nvPr/>
        </p:nvSpPr>
        <p:spPr>
          <a:xfrm>
            <a:off x="4659086" y="1107876"/>
            <a:ext cx="287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EEB0F-5549-44E3-B35B-A5D3A5AAC8B4}"/>
              </a:ext>
            </a:extLst>
          </p:cNvPr>
          <p:cNvSpPr txBox="1"/>
          <p:nvPr/>
        </p:nvSpPr>
        <p:spPr>
          <a:xfrm>
            <a:off x="2977018" y="1677263"/>
            <a:ext cx="648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kern="1400" spc="100" dirty="0">
                <a:solidFill>
                  <a:srgbClr val="2F734B"/>
                </a:solidFill>
                <a:latin typeface="Vladimir Script" panose="03050402040407070305" pitchFamily="66" charset="0"/>
                <a:cs typeface="Times New Roman" panose="02020603050405020304" pitchFamily="18" charset="0"/>
              </a:rPr>
              <a:t>A quarter century ago,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B2983-4B2B-4601-A8A4-98B9C925FF7C}"/>
              </a:ext>
            </a:extLst>
          </p:cNvPr>
          <p:cNvSpPr txBox="1"/>
          <p:nvPr/>
        </p:nvSpPr>
        <p:spPr>
          <a:xfrm>
            <a:off x="2655795" y="4872961"/>
            <a:ext cx="7562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8000"/>
                </a:solidFill>
                <a:latin typeface="Times"/>
                <a:cs typeface="Times"/>
              </a:rPr>
              <a:t>original North American land descent </a:t>
            </a:r>
          </a:p>
        </p:txBody>
      </p:sp>
    </p:spTree>
    <p:extLst>
      <p:ext uri="{BB962C8B-B14F-4D97-AF65-F5344CB8AC3E}">
        <p14:creationId xmlns:p14="http://schemas.microsoft.com/office/powerpoint/2010/main" val="38723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576" y="1827112"/>
            <a:ext cx="5343600" cy="2514240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latin typeface="Times"/>
                <a:cs typeface="Times"/>
              </a:rPr>
              <a:t>President Jimmy Carter said, </a:t>
            </a:r>
            <a:br>
              <a:rPr lang="en-US" sz="2800" dirty="0">
                <a:latin typeface="Times"/>
                <a:cs typeface="Times"/>
              </a:rPr>
            </a:br>
            <a:r>
              <a:rPr lang="en-US" sz="2800" dirty="0">
                <a:latin typeface="Times"/>
                <a:cs typeface="Times"/>
              </a:rPr>
              <a:t>“to live as a productive citizen, </a:t>
            </a:r>
            <a:br>
              <a:rPr lang="en-US" sz="2800" dirty="0">
                <a:latin typeface="Times"/>
                <a:cs typeface="Times"/>
              </a:rPr>
            </a:br>
            <a:r>
              <a:rPr lang="en-US" sz="2800" dirty="0">
                <a:latin typeface="Times"/>
                <a:cs typeface="Times"/>
              </a:rPr>
              <a:t>the Extension Service had a </a:t>
            </a:r>
            <a:br>
              <a:rPr lang="en-US" sz="2800" dirty="0">
                <a:latin typeface="Times"/>
                <a:cs typeface="Times"/>
              </a:rPr>
            </a:br>
            <a:br>
              <a:rPr lang="en-US" sz="2800" dirty="0">
                <a:latin typeface="Times"/>
                <a:cs typeface="Times"/>
              </a:rPr>
            </a:br>
            <a:br>
              <a:rPr lang="en-US" sz="2200" dirty="0">
                <a:latin typeface="Times"/>
                <a:cs typeface="Times"/>
              </a:rPr>
            </a:br>
            <a:r>
              <a:rPr lang="en-US" sz="2800" dirty="0">
                <a:latin typeface="Times"/>
                <a:cs typeface="Times"/>
              </a:rPr>
              <a:t>on me.”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r="11791"/>
          <a:stretch/>
        </p:blipFill>
        <p:spPr>
          <a:xfrm>
            <a:off x="7431536" y="1748604"/>
            <a:ext cx="2483536" cy="30199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76928" y="3258578"/>
            <a:ext cx="51561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8000"/>
                </a:solidFill>
                <a:latin typeface="Times"/>
                <a:cs typeface="Times"/>
              </a:rPr>
              <a:t>“major beneficial effect</a:t>
            </a:r>
            <a:r>
              <a:rPr lang="en-US" sz="3200" dirty="0">
                <a:latin typeface="Times"/>
                <a:cs typeface="Times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46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9C26B77F-D465-4353-A8B8-EAC50AB5B2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110" y="119738"/>
            <a:ext cx="2750099" cy="206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9CBF15-F2F5-4E06-9BCB-27CF437721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6433" y="161754"/>
            <a:ext cx="2992196" cy="194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97CE92-B2DF-44C3-8B18-12B984587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36" y="600876"/>
            <a:ext cx="3520438" cy="1038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C166F6-F9F2-4503-A75B-BB6FBBEEC94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934" y="2463075"/>
            <a:ext cx="2902860" cy="191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7995F-4F7E-46B5-A000-143CD7ED554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354" y="4768106"/>
            <a:ext cx="2968440" cy="197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E656E-96A7-4EB0-82A1-88BC3F8AC0B9}"/>
              </a:ext>
            </a:extLst>
          </p:cNvPr>
          <p:cNvSpPr txBox="1"/>
          <p:nvPr/>
        </p:nvSpPr>
        <p:spPr>
          <a:xfrm>
            <a:off x="4481973" y="2892583"/>
            <a:ext cx="6868620" cy="101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Today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AD012-4FD2-4D56-BD5F-1F085B40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180" y="4101152"/>
            <a:ext cx="6868620" cy="20758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000" dirty="0">
                <a:solidFill>
                  <a:srgbClr val="FFFFFF"/>
                </a:solidFill>
              </a:rPr>
              <a:t>32,000 University-based and local-level Educators and Agents.</a:t>
            </a:r>
          </a:p>
          <a:p>
            <a:pPr indent="-228600" defTabSz="914400"/>
            <a:r>
              <a:rPr lang="en-US" sz="2000" dirty="0">
                <a:solidFill>
                  <a:srgbClr val="FFFFFF"/>
                </a:solidFill>
              </a:rPr>
              <a:t>2.8 million volunteers.</a:t>
            </a:r>
          </a:p>
          <a:p>
            <a:pPr indent="-228600" defTabSz="914400"/>
            <a:r>
              <a:rPr lang="en-US" sz="2000" dirty="0">
                <a:solidFill>
                  <a:srgbClr val="FFFFFF"/>
                </a:solidFill>
              </a:rPr>
              <a:t>Reaching every county, parish, and borough in the Nation.</a:t>
            </a:r>
          </a:p>
          <a:p>
            <a:pPr indent="-228600" defTabSz="914400"/>
            <a:r>
              <a:rPr lang="en-US" sz="2000" dirty="0">
                <a:solidFill>
                  <a:srgbClr val="FFFFFF"/>
                </a:solidFill>
              </a:rPr>
              <a:t>Land-grant University connection to research-based, community-focused, and trusted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810306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71AD8-0122-4ED6-83E8-1A1663E2C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" t="10489" r="4508" b="4180"/>
          <a:stretch/>
        </p:blipFill>
        <p:spPr>
          <a:xfrm>
            <a:off x="1128156" y="178129"/>
            <a:ext cx="9239003" cy="57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1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3054350" y="1130365"/>
            <a:ext cx="6083300" cy="941547"/>
            <a:chOff x="999066" y="2120964"/>
            <a:chExt cx="6083300" cy="941547"/>
          </a:xfrm>
        </p:grpSpPr>
        <p:pic>
          <p:nvPicPr>
            <p:cNvPr id="8" name="Picture 7" descr="Today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066" y="2120964"/>
              <a:ext cx="1146278" cy="8264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26166" y="2354625"/>
              <a:ext cx="515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C481D"/>
                  </a:solidFill>
                </a:rPr>
                <a:t>    </a:t>
              </a:r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Extension agriculture programs remain critical </a:t>
              </a:r>
            </a:p>
            <a:p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to state’s economies: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00626" y="2514605"/>
            <a:ext cx="585777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Managing farm financial risks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Dealing with drought and disasters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Promoting Integrated Pest Management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Supporting Rural and Urban agriculture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Advancing economic and workforce development</a:t>
            </a:r>
          </a:p>
          <a:p>
            <a:pPr>
              <a:spcAft>
                <a:spcPts val="600"/>
              </a:spcAft>
            </a:pP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41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749550" y="1218718"/>
            <a:ext cx="6692900" cy="1240857"/>
            <a:chOff x="1295404" y="2014287"/>
            <a:chExt cx="6692900" cy="1240857"/>
          </a:xfrm>
        </p:grpSpPr>
        <p:pic>
          <p:nvPicPr>
            <p:cNvPr id="8" name="Picture 7" descr="today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04" y="2014287"/>
              <a:ext cx="1146278" cy="8264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25137" y="2239481"/>
              <a:ext cx="58631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C481D"/>
                  </a:solidFill>
                </a:rPr>
                <a:t>      </a:t>
              </a:r>
              <a:r>
                <a:rPr lang="en-US" sz="2000" dirty="0">
                  <a:solidFill>
                    <a:srgbClr val="1C481D"/>
                  </a:solidFill>
                  <a:latin typeface="Times"/>
                  <a:cs typeface="Times"/>
                </a:rPr>
                <a:t>traditional Extension activities such as livestock and cooking are still part of 4-H positive youth development programs, but so are: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95828" y="2395135"/>
            <a:ext cx="5546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Aerospace, robotics &amp; geospatial technologies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Computer science &amp; multimedia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Nutrition, health &amp; safety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Citizenship &amp; community service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 Leadership &amp;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1829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C180BD8B84346B578A9FCC1ED3AE6" ma:contentTypeVersion="12" ma:contentTypeDescription="Create a new document." ma:contentTypeScope="" ma:versionID="59c4d9bb2d95de96b1d07183479cfb7a">
  <xsd:schema xmlns:xsd="http://www.w3.org/2001/XMLSchema" xmlns:xs="http://www.w3.org/2001/XMLSchema" xmlns:p="http://schemas.microsoft.com/office/2006/metadata/properties" xmlns:ns2="3d2bf0a7-2583-43a0-8818-4676f9e54598" xmlns:ns3="534e5e13-dad6-4e17-99ec-698e960bd512" targetNamespace="http://schemas.microsoft.com/office/2006/metadata/properties" ma:root="true" ma:fieldsID="8bdffcd0c8ba635f8848daa367cd0588" ns2:_="" ns3:_="">
    <xsd:import namespace="3d2bf0a7-2583-43a0-8818-4676f9e54598"/>
    <xsd:import namespace="534e5e13-dad6-4e17-99ec-698e960bd5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bf0a7-2583-43a0-8818-4676f9e545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e5e13-dad6-4e17-99ec-698e960bd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843960-A030-45EC-A7FB-9F510A749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56FBE-1431-482B-A9DD-3AE7288A7E85}">
  <ds:schemaRefs>
    <ds:schemaRef ds:uri="http://www.w3.org/XML/1998/namespace"/>
    <ds:schemaRef ds:uri="http://schemas.microsoft.com/office/2006/documentManagement/types"/>
    <ds:schemaRef ds:uri="3d2bf0a7-2583-43a0-8818-4676f9e54598"/>
    <ds:schemaRef ds:uri="http://purl.org/dc/terms/"/>
    <ds:schemaRef ds:uri="http://purl.org/dc/dcmitype/"/>
    <ds:schemaRef ds:uri="534e5e13-dad6-4e17-99ec-698e960bd51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C2C1E65-6F29-4758-9839-B04684BDF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2bf0a7-2583-43a0-8818-4676f9e54598"/>
    <ds:schemaRef ds:uri="534e5e13-dad6-4e17-99ec-698e960bd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779</Words>
  <Application>Microsoft Office PowerPoint</Application>
  <PresentationFormat>Widescreen</PresentationFormat>
  <Paragraphs>76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</vt:lpstr>
      <vt:lpstr>Times New Roman</vt:lpstr>
      <vt:lpstr>Vladimir Script</vt:lpstr>
      <vt:lpstr>Office Theme</vt:lpstr>
      <vt:lpstr>         Delivering Practical Knowledge, Backed by Leading-Edge Research  for More than a Century    </vt:lpstr>
      <vt:lpstr>the Smith-Lever Act of 1914 went into effect,  creating an educational force that would  change the Nation forever:  </vt:lpstr>
      <vt:lpstr>the National Agricultural Research, Education, and Teaching Policy Act of 1977 augmented the Cooperative Extension System to include Historically Black Colleges and Universities and to serve as never before  </vt:lpstr>
      <vt:lpstr>Congress passed a law to add Tribal Colleges and Universities to the Cooperative Extension System to reach communities of  </vt:lpstr>
      <vt:lpstr>President Jimmy Carter said,  “to live as a productive citizen,  the Extension Service had a    on me.”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Delivering Practical Knowledge, Backed by Leading-Edge Research  for More than a Century    </dc:title>
  <dc:creator>Henney, Caroline (Crocoll)</dc:creator>
  <cp:lastModifiedBy>Henney, Caroline (Crocoll)</cp:lastModifiedBy>
  <cp:revision>6</cp:revision>
  <dcterms:created xsi:type="dcterms:W3CDTF">2021-03-10T13:11:06Z</dcterms:created>
  <dcterms:modified xsi:type="dcterms:W3CDTF">2021-03-10T21:06:53Z</dcterms:modified>
</cp:coreProperties>
</file>